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;p2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" name="Google Shape;10;p2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2" name="Google Shape;11;p2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" name="Google Shape;12;p2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34640" y="1094400"/>
            <a:ext cx="7074360" cy="2252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37;p20"/>
          <p:cNvPicPr/>
          <p:nvPr/>
        </p:nvPicPr>
        <p:blipFill>
          <a:blip r:embed="rId2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3" name="Google Shape;138;p20"/>
          <p:cNvGrpSpPr/>
          <p:nvPr/>
        </p:nvGrpSpPr>
        <p:grpSpPr>
          <a:xfrm>
            <a:off x="0" y="-25560"/>
            <a:ext cx="9143640" cy="5194800"/>
            <a:chOff x="0" y="-25560"/>
            <a:chExt cx="9143640" cy="5194800"/>
          </a:xfrm>
        </p:grpSpPr>
        <p:pic>
          <p:nvPicPr>
            <p:cNvPr id="54" name="Google Shape;139;p20"/>
            <p:cNvPicPr/>
            <p:nvPr/>
          </p:nvPicPr>
          <p:blipFill>
            <a:blip r:embed="rId3"/>
            <a:srcRect l="1853"/>
            <a:stretch/>
          </p:blipFill>
          <p:spPr>
            <a:xfrm rot="10800000" flipH="1">
              <a:off x="0" y="-255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" name="Google Shape;140;p20"/>
            <p:cNvPicPr/>
            <p:nvPr/>
          </p:nvPicPr>
          <p:blipFill>
            <a:blip r:embed="rId3"/>
            <a:srcRect l="1853"/>
            <a:stretch/>
          </p:blipFill>
          <p:spPr>
            <a:xfrm rot="10800000" flipH="1">
              <a:off x="0" y="-255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56080" y="1487880"/>
            <a:ext cx="7431480" cy="128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;p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9" name="Google Shape;17;p3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60" name="Google Shape;18;p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1" name="Google Shape;19;p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17080" y="2044440"/>
            <a:ext cx="6909480" cy="161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3602520" y="906120"/>
            <a:ext cx="1938600" cy="916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9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144;p21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6" name="Google Shape;145;p2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67" name="Google Shape;146;p2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" name="Google Shape;147;p2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59240" y="1490760"/>
            <a:ext cx="414396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344560" y="-14760"/>
            <a:ext cx="3799080" cy="519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152;p22"/>
          <p:cNvPicPr/>
          <p:nvPr/>
        </p:nvPicPr>
        <p:blipFill>
          <a:blip r:embed="rId2"/>
          <a:stretch/>
        </p:blipFill>
        <p:spPr>
          <a:xfrm rot="10800000" flipH="1">
            <a:off x="0" y="216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2" name="Google Shape;153;p22"/>
          <p:cNvGrpSpPr/>
          <p:nvPr/>
        </p:nvGrpSpPr>
        <p:grpSpPr>
          <a:xfrm>
            <a:off x="360" y="-14760"/>
            <a:ext cx="9143640" cy="5194800"/>
            <a:chOff x="360" y="-14760"/>
            <a:chExt cx="9143640" cy="5194800"/>
          </a:xfrm>
        </p:grpSpPr>
        <p:pic>
          <p:nvPicPr>
            <p:cNvPr id="73" name="Google Shape;154;p22"/>
            <p:cNvPicPr/>
            <p:nvPr/>
          </p:nvPicPr>
          <p:blipFill>
            <a:blip r:embed="rId3"/>
            <a:srcRect l="1853"/>
            <a:stretch/>
          </p:blipFill>
          <p:spPr>
            <a:xfrm rot="10800000">
              <a:off x="36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4" name="Google Shape;155;p22"/>
            <p:cNvPicPr/>
            <p:nvPr/>
          </p:nvPicPr>
          <p:blipFill>
            <a:blip r:embed="rId3"/>
            <a:srcRect l="1853"/>
            <a:stretch/>
          </p:blipFill>
          <p:spPr>
            <a:xfrm rot="10800000">
              <a:off x="36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60;p2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7" name="Google Shape;161;p23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78" name="Google Shape;162;p2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9" name="Google Shape;163;p2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72;p2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2" name="Google Shape;173;p2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83" name="Google Shape;174;p2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4" name="Google Shape;175;p2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84;p2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7" name="Google Shape;185;p25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88" name="Google Shape;186;p2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" name="Google Shape;187;p2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98;p2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2" name="Google Shape;199;p26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93" name="Google Shape;200;p2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4" name="Google Shape;201;p2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214;p27"/>
          <p:cNvPicPr/>
          <p:nvPr/>
        </p:nvPicPr>
        <p:blipFill>
          <a:blip r:embed="rId2"/>
          <a:stretch/>
        </p:blipFill>
        <p:spPr>
          <a:xfrm flipH="1"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7" name="Google Shape;215;p2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98" name="Google Shape;216;p2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9" name="Google Shape;217;p2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232;p28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2" name="Google Shape;233;p2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03" name="Google Shape;234;p2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4" name="Google Shape;235;p2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2808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title"/>
          </p:nvPr>
        </p:nvSpPr>
        <p:spPr>
          <a:xfrm>
            <a:off x="351900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4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0;p11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" name="Google Shape;71;p1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8" name="Google Shape;72;p1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" name="Google Shape;73;p1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84120" y="1401480"/>
            <a:ext cx="6575760" cy="1649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102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10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243;p29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9" name="Google Shape;244;p29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10" name="Google Shape;245;p2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" name="Google Shape;246;p2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31360" y="707760"/>
            <a:ext cx="6280920" cy="122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3" name="Google Shape;249;p29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This presentation template was created by </a:t>
            </a:r>
            <a:r>
              <a:rPr lang="en" sz="1200" b="1" u="sng" strike="noStrike">
                <a:solidFill>
                  <a:schemeClr val="hlink"/>
                </a:solidFill>
                <a:effectLst/>
                <a:uFillTx/>
                <a:latin typeface="Archivo"/>
                <a:ea typeface="Archivo"/>
                <a:hlinkClick r:id="rId4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includes icons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5"/>
              </a:rPr>
              <a:t>Flaticon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6"/>
              </a:rPr>
              <a:t>Freepik</a:t>
            </a:r>
            <a:r>
              <a:rPr lang="en" sz="1200" b="0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251;p3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5" name="Google Shape;252;p30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16" name="Google Shape;253;p30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7" name="Google Shape;254;p30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24;p4"/>
          <p:cNvPicPr/>
          <p:nvPr/>
        </p:nvPicPr>
        <p:blipFill>
          <a:blip r:embed="rId2"/>
          <a:stretch/>
        </p:blipFill>
        <p:spPr>
          <a:xfrm>
            <a:off x="-55440" y="0"/>
            <a:ext cx="919908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9" name="Google Shape;25;p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20" name="Google Shape;26;p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1" name="Google Shape;27;p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20000" y="116064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256;p31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5" name="Google Shape;257;p31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26" name="Google Shape;258;p3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7" name="Google Shape;259;p31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31;p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9" name="Google Shape;32;p5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30" name="Google Shape;33;p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1" name="Google Shape;34;p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41;p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4" name="Google Shape;42;p6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35" name="Google Shape;43;p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6" name="Google Shape;44;p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47;p7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0" name="Google Shape;48;p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41" name="Google Shape;49;p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42" name="Google Shape;50;p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54;p8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5" name="Google Shape;55;p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146" name="Google Shape;56;p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47" name="Google Shape;57;p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86640" y="1158480"/>
            <a:ext cx="6570360" cy="282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8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60;p9"/>
          <p:cNvPicPr/>
          <p:nvPr/>
        </p:nvPicPr>
        <p:blipFill>
          <a:blip r:embed="rId2"/>
          <a:srcRect l="554" r="543"/>
          <a:stretch/>
        </p:blipFill>
        <p:spPr>
          <a:xfrm>
            <a:off x="0" y="-28440"/>
            <a:ext cx="9143640" cy="5200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50" name="Google Shape;61;p9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51" name="Google Shape;62;p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2" name="Google Shape;63;p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764360" y="1116000"/>
            <a:ext cx="561492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8;p1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" name="Google Shape;79;p13"/>
          <p:cNvGrpSpPr/>
          <p:nvPr/>
        </p:nvGrpSpPr>
        <p:grpSpPr>
          <a:xfrm>
            <a:off x="0" y="-25920"/>
            <a:ext cx="9143640" cy="5194800"/>
            <a:chOff x="0" y="-25920"/>
            <a:chExt cx="9143640" cy="5194800"/>
          </a:xfrm>
        </p:grpSpPr>
        <p:pic>
          <p:nvPicPr>
            <p:cNvPr id="13" name="Google Shape;80;p1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4" name="Google Shape;81;p13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2592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1546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title"/>
          </p:nvPr>
        </p:nvSpPr>
        <p:spPr>
          <a:xfrm>
            <a:off x="4093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title"/>
          </p:nvPr>
        </p:nvSpPr>
        <p:spPr>
          <a:xfrm>
            <a:off x="6640560" y="1717560"/>
            <a:ext cx="956520" cy="53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0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93;p1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0" name="Google Shape;94;p14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21" name="Google Shape;95;p1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2" name="Google Shape;96;p14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26520" y="3100320"/>
            <a:ext cx="6690960" cy="937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00;p15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5" name="Google Shape;101;p15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26" name="Google Shape;102;p1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7" name="Google Shape;103;p15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303360" y="1316880"/>
            <a:ext cx="4764600" cy="200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1075680" y="1902600"/>
            <a:ext cx="2008080" cy="118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10500" b="0" u="none" strike="noStrike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xx%</a:t>
            </a:r>
            <a:endParaRPr lang="fr-FR" sz="10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08;p1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2" name="Google Shape;109;p16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33" name="Google Shape;110;p1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4" name="Google Shape;111;p16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15680" y="619200"/>
            <a:ext cx="3817800" cy="2456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800960" y="0"/>
            <a:ext cx="4342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16;p17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" name="Google Shape;117;p17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39" name="Google Shape;118;p1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0" name="Google Shape;119;p17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1609200"/>
            <a:ext cx="3392280" cy="119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23;p18"/>
          <p:cNvPicPr/>
          <p:nvPr/>
        </p:nvPicPr>
        <p:blipFill>
          <a:blip r:embed="rId2"/>
          <a:stretch/>
        </p:blipFill>
        <p:spPr>
          <a:xfrm flipH="1">
            <a:off x="-144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" name="Google Shape;124;p18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44" name="Google Shape;125;p1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5" name="Google Shape;126;p18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97280" y="1461240"/>
            <a:ext cx="3486600" cy="1484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30;p1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8" name="Google Shape;131;p19"/>
          <p:cNvGrpSpPr/>
          <p:nvPr/>
        </p:nvGrpSpPr>
        <p:grpSpPr>
          <a:xfrm>
            <a:off x="0" y="-14760"/>
            <a:ext cx="9143640" cy="5194800"/>
            <a:chOff x="0" y="-14760"/>
            <a:chExt cx="9143640" cy="5194800"/>
          </a:xfrm>
        </p:grpSpPr>
        <p:pic>
          <p:nvPicPr>
            <p:cNvPr id="49" name="Google Shape;132;p1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" name="Google Shape;133;p19"/>
            <p:cNvPicPr/>
            <p:nvPr/>
          </p:nvPicPr>
          <p:blipFill>
            <a:blip r:embed="rId3"/>
            <a:srcRect l="1853"/>
            <a:stretch/>
          </p:blipFill>
          <p:spPr>
            <a:xfrm>
              <a:off x="0" y="-14760"/>
              <a:ext cx="9143640" cy="5194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1512000"/>
            <a:ext cx="3573720" cy="1389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38240" y="1095480"/>
            <a:ext cx="7076880" cy="225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Семантична</a:t>
            </a: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6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търсачка</a:t>
            </a: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6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за</a:t>
            </a: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6000" b="1" u="none" strike="noStrike" dirty="0" err="1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схеми</a:t>
            </a:r>
            <a:r>
              <a:rPr lang="en-US" sz="6000" b="1" u="none" strike="noStrike" dirty="0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6000" b="1" u="none" strike="noStrike" dirty="0" err="1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за</a:t>
            </a:r>
            <a:r>
              <a:rPr lang="en-US" sz="6000" b="1" u="none" strike="noStrike" dirty="0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6000" b="1" u="none" strike="noStrike" dirty="0" err="1">
                <a:solidFill>
                  <a:schemeClr val="dk2"/>
                </a:solidFill>
                <a:effectLst/>
                <a:uFillTx/>
                <a:latin typeface="Raleway Black"/>
                <a:ea typeface="Raleway Black"/>
              </a:rPr>
              <a:t>плетене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1695600" y="3467160"/>
            <a:ext cx="576216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Курсов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проект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rchivo"/>
                <a:ea typeface="Archivo"/>
              </a:rPr>
              <a:t>“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Подходи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обработка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естествен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език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”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9" name="Google Shape;272;p35"/>
          <p:cNvSpPr/>
          <p:nvPr/>
        </p:nvSpPr>
        <p:spPr>
          <a:xfrm>
            <a:off x="2071800" y="3880080"/>
            <a:ext cx="4960800" cy="79560"/>
          </a:xfrm>
          <a:custGeom>
            <a:avLst/>
            <a:gdLst>
              <a:gd name="textAreaLeft" fmla="*/ 0 w 4960800"/>
              <a:gd name="textAreaRight" fmla="*/ 4961160 w 496080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2A282-9202-E467-ECBA-ABE4330DCA40}"/>
              </a:ext>
            </a:extLst>
          </p:cNvPr>
          <p:cNvSpPr txBox="1"/>
          <p:nvPr/>
        </p:nvSpPr>
        <p:spPr>
          <a:xfrm>
            <a:off x="2619981" y="3996769"/>
            <a:ext cx="3864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latin typeface="Archivo"/>
              </a:rPr>
              <a:t>Изготвили</a:t>
            </a:r>
            <a:r>
              <a:rPr lang="en-US" sz="1200" dirty="0">
                <a:latin typeface="Archivo"/>
              </a:rPr>
              <a:t>: </a:t>
            </a:r>
            <a:r>
              <a:rPr lang="bg-BG" sz="1200" dirty="0">
                <a:latin typeface="Archivo"/>
              </a:rPr>
              <a:t>Памела Славчева и Александър Македонски</a:t>
            </a:r>
            <a:endParaRPr lang="en-US" sz="1200" dirty="0">
              <a:latin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/>
          <p:cNvSpPr/>
          <p:nvPr/>
        </p:nvSpPr>
        <p:spPr>
          <a:xfrm>
            <a:off x="5048280" y="476280"/>
            <a:ext cx="3619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70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PDF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файлове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с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пълни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схеми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и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инструкции</a:t>
            </a:r>
            <a:endParaRPr lang="en-US" sz="35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048280" y="1530927"/>
            <a:ext cx="3619080" cy="31361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bg-BG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В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корпуса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включени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PDF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файлове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схеми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детайлни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инструкции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изтеглени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Ravelry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Тези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файлове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обработват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техники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за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извличане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текст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обогатят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възможностите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за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търсене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</a:t>
            </a:r>
            <a:endParaRPr lang="en-US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A03D-78C2-C900-42F2-F7A64AEC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3" y="247445"/>
            <a:ext cx="3984523" cy="4648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303360" y="1639942"/>
            <a:ext cx="4762080" cy="1999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Подходи</a:t>
            </a:r>
            <a:r>
              <a:rPr lang="en-US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за</a:t>
            </a:r>
            <a:r>
              <a:rPr lang="en-US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обработка</a:t>
            </a:r>
            <a:r>
              <a:rPr lang="en-US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на</a:t>
            </a:r>
            <a:r>
              <a:rPr lang="en-US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естествен</a:t>
            </a:r>
            <a:r>
              <a:rPr lang="en-US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език</a:t>
            </a:r>
            <a:endParaRPr lang="fr-FR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title"/>
          </p:nvPr>
        </p:nvSpPr>
        <p:spPr>
          <a:xfrm>
            <a:off x="1076400" y="-2391840"/>
            <a:ext cx="2009520" cy="9784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500" b="0" u="none" strike="noStrike">
                <a:solidFill>
                  <a:schemeClr val="dk2"/>
                </a:solidFill>
                <a:effectLst/>
                <a:uFillTx/>
                <a:latin typeface="Calibri"/>
                <a:ea typeface="Raleway Black"/>
              </a:rPr>
              <a:t>03</a:t>
            </a:r>
            <a:endParaRPr lang="fr-FR" sz="10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438;p48"/>
          <p:cNvSpPr/>
          <p:nvPr/>
        </p:nvSpPr>
        <p:spPr>
          <a:xfrm>
            <a:off x="3303360" y="3733200"/>
            <a:ext cx="3899160" cy="79560"/>
          </a:xfrm>
          <a:custGeom>
            <a:avLst/>
            <a:gdLst>
              <a:gd name="textAreaLeft" fmla="*/ 0 w 3899160"/>
              <a:gd name="textAreaRight" fmla="*/ 3899520 w 389916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57160" y="1486080"/>
            <a:ext cx="7429320" cy="12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Токенизация</a:t>
            </a:r>
            <a:r>
              <a:rPr lang="en-US" sz="50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, </a:t>
            </a:r>
            <a:r>
              <a:rPr lang="en-US" sz="5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нормализация</a:t>
            </a:r>
            <a:r>
              <a:rPr lang="en-US" sz="50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и </a:t>
            </a:r>
            <a:r>
              <a:rPr lang="en-US" sz="5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лематизация</a:t>
            </a:r>
            <a:endParaRPr lang="fr-FR" sz="5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857160" y="2771639"/>
            <a:ext cx="7429320" cy="16825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Обработката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включва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токенизация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разделяне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текст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думи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нормализация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стандартизиране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формата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и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лематизация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чрез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която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свеждат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думите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основната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им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форма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улеснявайки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семантичното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търсене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анализа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3" name="Google Shape;317;p40"/>
          <p:cNvSpPr/>
          <p:nvPr/>
        </p:nvSpPr>
        <p:spPr>
          <a:xfrm>
            <a:off x="1014480" y="2664720"/>
            <a:ext cx="7273080" cy="79560"/>
          </a:xfrm>
          <a:custGeom>
            <a:avLst/>
            <a:gdLst>
              <a:gd name="textAreaLeft" fmla="*/ 0 w 7273080"/>
              <a:gd name="textAreaRight" fmla="*/ 7273440 w 727308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/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>
                <a:solidFill>
                  <a:schemeClr val="dk1"/>
                </a:solidFill>
                <a:effectLst/>
                <a:uFillTx/>
                <a:latin typeface="Raleway Black"/>
              </a:rPr>
              <a:t>Домейн-специфични стоп-думи и spell-checker</a:t>
            </a:r>
            <a:endParaRPr lang="en-US" sz="35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Използват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списъци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домейн-специфични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стоп-думи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премахващи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често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срещани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нерелевантни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думи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Допълнително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, spell-checker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коригира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правописни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грешки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14240" y="619200"/>
            <a:ext cx="3819240" cy="2457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1" u="none" strike="noStrike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Сегментиране и извличане на единици (прежда, бодове)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714240" y="3076560"/>
            <a:ext cx="3819240" cy="137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 algn="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Извършва се сегментиране на текст с цел идентифициране и извличане на ключови единици като вид прежда, вид бод и други специфични характеристики, които са от значение за точността на търсенето и представянето на резултатите.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9" name="Google Shape;466;p52"/>
          <p:cNvSpPr/>
          <p:nvPr/>
        </p:nvSpPr>
        <p:spPr>
          <a:xfrm rot="14955000" flipH="1">
            <a:off x="5058000" y="2958120"/>
            <a:ext cx="615240" cy="325800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68CC9-6243-8599-4C1C-612BDAA83AD3}"/>
              </a:ext>
            </a:extLst>
          </p:cNvPr>
          <p:cNvSpPr txBox="1"/>
          <p:nvPr/>
        </p:nvSpPr>
        <p:spPr>
          <a:xfrm>
            <a:off x="5626941" y="619200"/>
            <a:ext cx="32676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    "id": "3283",</a:t>
            </a:r>
          </a:p>
          <a:p>
            <a:r>
              <a:rPr lang="en-US" sz="1600" dirty="0"/>
              <a:t>    "content": "The color and pattern of these socks reminded me of the upper Henry’s Fork of the Snake River, where I spent many happy childhood days roaming the </a:t>
            </a:r>
            <a:r>
              <a:rPr lang="en-US" sz="1600" dirty="0" err="1"/>
              <a:t>woods.The</a:t>
            </a:r>
            <a:r>
              <a:rPr lang="en-US" sz="1600" dirty="0"/>
              <a:t> sock was designed to be knit from the toe-up using two circular needles. (Try knitting both at once!) The pattern could be adapted easily to DPNs by dividing the stitches into four equal portions."</a:t>
            </a:r>
          </a:p>
          <a:p>
            <a:r>
              <a:rPr lang="en-US" sz="1600" dirty="0"/>
              <a:t>}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57160" y="1486080"/>
            <a:ext cx="7429320" cy="12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Семантично</a:t>
            </a:r>
            <a:r>
              <a:rPr lang="en-US" sz="36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36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търсене</a:t>
            </a:r>
            <a:r>
              <a:rPr lang="en-US" sz="36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с sentence embeddings и FAISS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857160" y="2771639"/>
            <a:ext cx="7429320" cy="167566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Семантичното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търсене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използва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sentence embeddings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</a:rPr>
              <a:t>(GTE-base)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преобразуване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заявките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съдържанието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във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векторни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представяния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търсейки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близост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с FAISS,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което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осигурява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ефективно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релевантно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намиране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18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смисъл</a:t>
            </a: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2" name="Google Shape;317;p40"/>
          <p:cNvSpPr/>
          <p:nvPr/>
        </p:nvSpPr>
        <p:spPr>
          <a:xfrm>
            <a:off x="1014480" y="2664720"/>
            <a:ext cx="7273080" cy="79560"/>
          </a:xfrm>
          <a:custGeom>
            <a:avLst/>
            <a:gdLst>
              <a:gd name="textAreaLeft" fmla="*/ 0 w 7273080"/>
              <a:gd name="textAreaRight" fmla="*/ 7273440 w 727308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476280" y="476280"/>
            <a:ext cx="3619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625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>
                <a:solidFill>
                  <a:schemeClr val="dk1"/>
                </a:solidFill>
                <a:effectLst/>
                <a:uFillTx/>
                <a:latin typeface="Raleway Black"/>
              </a:rPr>
              <a:t>Лексикално търсене с TF-IDF и косинусова близост</a:t>
            </a:r>
            <a:endParaRPr lang="en-US" sz="35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76280" y="1905120"/>
            <a:ext cx="3619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rchivo"/>
              </a:rPr>
              <a:t>Лексикалният метод базиран на TF-IDF индексира документи според честотата и важността на думите. Косинусовата близост се използва за измерване на сходството между заявка и документи, подпомагайки откриването на точни съвпадения.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94E92-4B6D-2BE0-CD07-8FB7DDF5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72" y="1598035"/>
            <a:ext cx="4177530" cy="21691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/>
          <p:cNvSpPr/>
          <p:nvPr/>
        </p:nvSpPr>
        <p:spPr>
          <a:xfrm>
            <a:off x="952560" y="476280"/>
            <a:ext cx="228564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04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950087" y="611422"/>
            <a:ext cx="6875258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Експерименти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и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резултати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AFA78-AB94-91CC-C4A1-108A8EB0575D}"/>
              </a:ext>
            </a:extLst>
          </p:cNvPr>
          <p:cNvSpPr txBox="1"/>
          <p:nvPr/>
        </p:nvSpPr>
        <p:spPr>
          <a:xfrm>
            <a:off x="952560" y="1563622"/>
            <a:ext cx="77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Системата постига средно P@K = 0.816, MRR = 0.937, и Likert = 4.00. 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B1387D-9F2C-5D7F-0F12-AFC4F26E6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58640"/>
              </p:ext>
            </p:extLst>
          </p:nvPr>
        </p:nvGraphicFramePr>
        <p:xfrm>
          <a:off x="1232621" y="2380680"/>
          <a:ext cx="6837001" cy="194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400627" imgH="1533559" progId="Excel.Sheet.12">
                  <p:embed/>
                </p:oleObj>
              </mc:Choice>
              <mc:Fallback>
                <p:oleObj name="Worksheet" r:id="rId2" imgW="5400627" imgH="15335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2621" y="2380680"/>
                        <a:ext cx="6837001" cy="194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/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Анализ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на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грешките</a:t>
            </a:r>
            <a:endParaRPr lang="en-US" sz="35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Наблюдаваните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грешки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в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експериментите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произлизат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основно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три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източника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: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-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Правописни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грешки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-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Недостатъчна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нормализация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термини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марки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-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Комплексни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заявки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много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атрибути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1913A-3FC2-5983-30F2-F4A50132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sz="4800" b="1" dirty="0">
                <a:latin typeface="Raleway Black" pitchFamily="2" charset="0"/>
              </a:rPr>
              <a:t>Благодаря Ви за вниманието!</a:t>
            </a:r>
            <a:endParaRPr lang="en-US" sz="4800" b="1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7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56440" y="1418940"/>
            <a:ext cx="7429320" cy="12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Въведение</a:t>
            </a:r>
            <a:endParaRPr lang="fr-FR" sz="5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857160" y="2771639"/>
            <a:ext cx="7429320" cy="17380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20000"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Този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проект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създава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домейн-специфична</a:t>
            </a:r>
            <a:r>
              <a:rPr lang="en-US" sz="2000" b="1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търсачка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плетене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комбинирайки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i="1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лексикални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i="1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семантични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методи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подобряване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търсачката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Целта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е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предложи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ефективно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интуитивно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намиране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подходящи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2" name="Google Shape;317;p40"/>
          <p:cNvSpPr/>
          <p:nvPr/>
        </p:nvSpPr>
        <p:spPr>
          <a:xfrm>
            <a:off x="1014480" y="2664720"/>
            <a:ext cx="7273080" cy="79560"/>
          </a:xfrm>
          <a:custGeom>
            <a:avLst/>
            <a:gdLst>
              <a:gd name="textAreaLeft" fmla="*/ 0 w 7273080"/>
              <a:gd name="textAreaRight" fmla="*/ 7273440 w 727308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114560" y="2048040"/>
            <a:ext cx="6905160" cy="161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u="none" strike="noStrike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Въведение и цел на проекта</a:t>
            </a:r>
            <a:endParaRPr lang="fr-FR" sz="5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3600360" y="-3118680"/>
            <a:ext cx="1942920" cy="8961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9600" b="0" u="none" strike="noStrike">
                <a:solidFill>
                  <a:schemeClr val="dk2"/>
                </a:solidFill>
                <a:effectLst/>
                <a:uFillTx/>
                <a:latin typeface="Calibri"/>
                <a:ea typeface="Raleway Black"/>
              </a:rPr>
              <a:t>01</a:t>
            </a:r>
            <a:endParaRPr lang="fr-FR" sz="9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ubTitle"/>
          </p:nvPr>
        </p:nvSpPr>
        <p:spPr>
          <a:xfrm>
            <a:off x="2038320" y="3648240"/>
            <a:ext cx="5067000" cy="37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9999"/>
          </a:bodyPr>
          <a:lstStyle/>
          <a:p>
            <a:pPr indent="0" algn="ctr">
              <a:buNone/>
            </a:pPr>
            <a:endParaRPr lang="en-US" sz="1600" b="0" u="none" strike="noStrike">
              <a:solidFill>
                <a:schemeClr val="dk1"/>
              </a:solidFill>
              <a:effectLst/>
              <a:uFillTx/>
              <a:latin typeface="Archivo"/>
              <a:ea typeface="Archivo"/>
            </a:endParaRPr>
          </a:p>
        </p:txBody>
      </p:sp>
      <p:sp>
        <p:nvSpPr>
          <p:cNvPr id="166" name="Google Shape;310;p39"/>
          <p:cNvSpPr/>
          <p:nvPr/>
        </p:nvSpPr>
        <p:spPr>
          <a:xfrm>
            <a:off x="2622240" y="4061160"/>
            <a:ext cx="3899160" cy="79560"/>
          </a:xfrm>
          <a:custGeom>
            <a:avLst/>
            <a:gdLst>
              <a:gd name="textAreaLeft" fmla="*/ 0 w 3899160"/>
              <a:gd name="textAreaRight" fmla="*/ 3899520 w 389916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57160" y="1486080"/>
            <a:ext cx="7429320" cy="12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000" b="1" u="none" strike="noStrike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Домейн-специфична търсачка за схеми за плетене</a:t>
            </a:r>
            <a:endParaRPr lang="fr-FR" sz="5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857160" y="2771639"/>
            <a:ext cx="7429320" cy="184885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Проектът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адресира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нуждата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специализирана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търсачка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оптимизирана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плетене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Тук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фокусира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върху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специфични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характеристики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като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прежда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бодове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инструкции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които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обикновените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търсачки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покриват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добре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9" name="Google Shape;317;p40"/>
          <p:cNvSpPr/>
          <p:nvPr/>
        </p:nvSpPr>
        <p:spPr>
          <a:xfrm>
            <a:off x="1014480" y="2664720"/>
            <a:ext cx="7273080" cy="79560"/>
          </a:xfrm>
          <a:custGeom>
            <a:avLst/>
            <a:gdLst>
              <a:gd name="textAreaLeft" fmla="*/ 0 w 7273080"/>
              <a:gd name="textAreaRight" fmla="*/ 7273440 w 727308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>
                <a:solidFill>
                  <a:schemeClr val="dk1"/>
                </a:solidFill>
                <a:effectLst/>
                <a:uFillTx/>
                <a:latin typeface="Raleway Black"/>
              </a:rPr>
              <a:t>Комбиниране на лексикално и семантично търсене</a:t>
            </a:r>
            <a:endParaRPr lang="en-US" sz="35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Използват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два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подхода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–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лексикално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търсене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TF-IDF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семантично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търсене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чрез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sentence embeddings с FAISS,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за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осигури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по-богат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точен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резултат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,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съчетаващ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съвпадения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по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думи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смислови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връзки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</a:t>
            </a:r>
            <a:endParaRPr lang="en-US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62120" y="1486080"/>
            <a:ext cx="6878662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Мотивация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и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проблеми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с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налични</a:t>
            </a:r>
            <a:r>
              <a:rPr lang="en-US" sz="35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35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платформи</a:t>
            </a:r>
            <a:endParaRPr lang="fr-FR" sz="35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290945" y="1990799"/>
            <a:ext cx="5368637" cy="25812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marL="45720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Съществуващите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платформи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често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обработват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добре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естествен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език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разбират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контекста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в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което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затруднява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намирането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релевантна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информация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ограничава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потребителското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преживяване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5" name="Google Shape;795;p68"/>
          <p:cNvSpPr/>
          <p:nvPr/>
        </p:nvSpPr>
        <p:spPr>
          <a:xfrm rot="14955000" flipH="1">
            <a:off x="6215760" y="3619800"/>
            <a:ext cx="615240" cy="325800"/>
          </a:xfrm>
          <a:custGeom>
            <a:avLst/>
            <a:gdLst>
              <a:gd name="textAreaLeft" fmla="*/ -360 w 615240"/>
              <a:gd name="textAreaRight" fmla="*/ 615240 w 615240"/>
              <a:gd name="textAreaTop" fmla="*/ 0 h 325800"/>
              <a:gd name="textAreaBottom" fmla="*/ 326160 h 325800"/>
            </a:gdLst>
            <a:ahLst/>
            <a:cxnLst/>
            <a:rect l="textAreaLeft" t="textAreaTop" r="textAreaRight" b="textAreaBottom"/>
            <a:pathLst>
              <a:path w="52425" h="27777">
                <a:moveTo>
                  <a:pt x="7697" y="0"/>
                </a:moveTo>
                <a:cubicBezTo>
                  <a:pt x="7473" y="119"/>
                  <a:pt x="7314" y="172"/>
                  <a:pt x="7143" y="172"/>
                </a:cubicBezTo>
                <a:cubicBezTo>
                  <a:pt x="6879" y="172"/>
                  <a:pt x="6654" y="119"/>
                  <a:pt x="6430" y="53"/>
                </a:cubicBezTo>
                <a:cubicBezTo>
                  <a:pt x="6100" y="172"/>
                  <a:pt x="5770" y="172"/>
                  <a:pt x="5440" y="172"/>
                </a:cubicBezTo>
                <a:cubicBezTo>
                  <a:pt x="5228" y="172"/>
                  <a:pt x="4951" y="172"/>
                  <a:pt x="4727" y="119"/>
                </a:cubicBezTo>
                <a:cubicBezTo>
                  <a:pt x="4450" y="172"/>
                  <a:pt x="4238" y="277"/>
                  <a:pt x="3961" y="277"/>
                </a:cubicBezTo>
                <a:cubicBezTo>
                  <a:pt x="3790" y="277"/>
                  <a:pt x="3631" y="225"/>
                  <a:pt x="3459" y="119"/>
                </a:cubicBezTo>
                <a:cubicBezTo>
                  <a:pt x="2918" y="277"/>
                  <a:pt x="2364" y="449"/>
                  <a:pt x="1756" y="608"/>
                </a:cubicBezTo>
                <a:cubicBezTo>
                  <a:pt x="1268" y="1162"/>
                  <a:pt x="212" y="832"/>
                  <a:pt x="1" y="1769"/>
                </a:cubicBezTo>
                <a:cubicBezTo>
                  <a:pt x="53" y="2258"/>
                  <a:pt x="383" y="2641"/>
                  <a:pt x="819" y="2918"/>
                </a:cubicBezTo>
                <a:cubicBezTo>
                  <a:pt x="1202" y="2918"/>
                  <a:pt x="1651" y="2865"/>
                  <a:pt x="2086" y="2865"/>
                </a:cubicBezTo>
                <a:cubicBezTo>
                  <a:pt x="2311" y="2759"/>
                  <a:pt x="2588" y="2588"/>
                  <a:pt x="2852" y="2588"/>
                </a:cubicBezTo>
                <a:cubicBezTo>
                  <a:pt x="2918" y="2588"/>
                  <a:pt x="3024" y="2641"/>
                  <a:pt x="3077" y="2641"/>
                </a:cubicBezTo>
                <a:cubicBezTo>
                  <a:pt x="3459" y="2588"/>
                  <a:pt x="3790" y="2535"/>
                  <a:pt x="4172" y="2535"/>
                </a:cubicBezTo>
                <a:cubicBezTo>
                  <a:pt x="4397" y="2535"/>
                  <a:pt x="4568" y="2588"/>
                  <a:pt x="4780" y="2641"/>
                </a:cubicBezTo>
                <a:cubicBezTo>
                  <a:pt x="5110" y="2535"/>
                  <a:pt x="5387" y="2482"/>
                  <a:pt x="5717" y="2482"/>
                </a:cubicBezTo>
                <a:cubicBezTo>
                  <a:pt x="5994" y="2482"/>
                  <a:pt x="6219" y="2535"/>
                  <a:pt x="6483" y="2588"/>
                </a:cubicBezTo>
                <a:cubicBezTo>
                  <a:pt x="6707" y="2535"/>
                  <a:pt x="6931" y="2482"/>
                  <a:pt x="7143" y="2482"/>
                </a:cubicBezTo>
                <a:cubicBezTo>
                  <a:pt x="7420" y="2482"/>
                  <a:pt x="7750" y="2535"/>
                  <a:pt x="8027" y="2641"/>
                </a:cubicBezTo>
                <a:lnTo>
                  <a:pt x="8357" y="2641"/>
                </a:lnTo>
                <a:cubicBezTo>
                  <a:pt x="9123" y="2641"/>
                  <a:pt x="9849" y="2693"/>
                  <a:pt x="10562" y="3089"/>
                </a:cubicBezTo>
                <a:cubicBezTo>
                  <a:pt x="11658" y="3195"/>
                  <a:pt x="12872" y="3142"/>
                  <a:pt x="13915" y="3684"/>
                </a:cubicBezTo>
                <a:cubicBezTo>
                  <a:pt x="15183" y="3908"/>
                  <a:pt x="16450" y="4132"/>
                  <a:pt x="17598" y="4792"/>
                </a:cubicBezTo>
                <a:lnTo>
                  <a:pt x="18311" y="4792"/>
                </a:lnTo>
                <a:cubicBezTo>
                  <a:pt x="18536" y="4792"/>
                  <a:pt x="18760" y="4845"/>
                  <a:pt x="18866" y="5070"/>
                </a:cubicBezTo>
                <a:cubicBezTo>
                  <a:pt x="19631" y="5334"/>
                  <a:pt x="20344" y="5558"/>
                  <a:pt x="21123" y="5783"/>
                </a:cubicBezTo>
                <a:lnTo>
                  <a:pt x="21229" y="5783"/>
                </a:lnTo>
                <a:cubicBezTo>
                  <a:pt x="21400" y="5783"/>
                  <a:pt x="21559" y="5888"/>
                  <a:pt x="21665" y="5994"/>
                </a:cubicBezTo>
                <a:cubicBezTo>
                  <a:pt x="22219" y="6113"/>
                  <a:pt x="22826" y="6165"/>
                  <a:pt x="23209" y="6720"/>
                </a:cubicBezTo>
                <a:cubicBezTo>
                  <a:pt x="24146" y="6825"/>
                  <a:pt x="25031" y="7156"/>
                  <a:pt x="25744" y="7763"/>
                </a:cubicBezTo>
                <a:cubicBezTo>
                  <a:pt x="26510" y="7974"/>
                  <a:pt x="27170" y="8304"/>
                  <a:pt x="27777" y="8806"/>
                </a:cubicBezTo>
                <a:cubicBezTo>
                  <a:pt x="28490" y="9030"/>
                  <a:pt x="29150" y="9241"/>
                  <a:pt x="29652" y="9901"/>
                </a:cubicBezTo>
                <a:cubicBezTo>
                  <a:pt x="30193" y="9954"/>
                  <a:pt x="30642" y="10126"/>
                  <a:pt x="30906" y="10562"/>
                </a:cubicBezTo>
                <a:cubicBezTo>
                  <a:pt x="31513" y="10680"/>
                  <a:pt x="31896" y="11063"/>
                  <a:pt x="32292" y="11446"/>
                </a:cubicBezTo>
                <a:lnTo>
                  <a:pt x="32397" y="11446"/>
                </a:lnTo>
                <a:lnTo>
                  <a:pt x="32397" y="11552"/>
                </a:lnTo>
                <a:cubicBezTo>
                  <a:pt x="33110" y="11723"/>
                  <a:pt x="33546" y="12212"/>
                  <a:pt x="34048" y="12661"/>
                </a:cubicBezTo>
                <a:cubicBezTo>
                  <a:pt x="34048" y="12661"/>
                  <a:pt x="34100" y="12713"/>
                  <a:pt x="34153" y="12713"/>
                </a:cubicBezTo>
                <a:cubicBezTo>
                  <a:pt x="34866" y="12991"/>
                  <a:pt x="35421" y="13532"/>
                  <a:pt x="36028" y="14086"/>
                </a:cubicBezTo>
                <a:lnTo>
                  <a:pt x="36081" y="14086"/>
                </a:lnTo>
                <a:lnTo>
                  <a:pt x="36081" y="14192"/>
                </a:lnTo>
                <a:cubicBezTo>
                  <a:pt x="37295" y="14747"/>
                  <a:pt x="38114" y="15684"/>
                  <a:pt x="39051" y="16555"/>
                </a:cubicBezTo>
                <a:cubicBezTo>
                  <a:pt x="39381" y="16674"/>
                  <a:pt x="39658" y="16885"/>
                  <a:pt x="39817" y="17281"/>
                </a:cubicBezTo>
                <a:cubicBezTo>
                  <a:pt x="41586" y="18535"/>
                  <a:pt x="43236" y="20027"/>
                  <a:pt x="44662" y="21783"/>
                </a:cubicBezTo>
                <a:cubicBezTo>
                  <a:pt x="44767" y="21902"/>
                  <a:pt x="44886" y="22007"/>
                  <a:pt x="44939" y="22060"/>
                </a:cubicBezTo>
                <a:cubicBezTo>
                  <a:pt x="45599" y="22667"/>
                  <a:pt x="46259" y="23222"/>
                  <a:pt x="46642" y="23988"/>
                </a:cubicBezTo>
                <a:lnTo>
                  <a:pt x="46642" y="24040"/>
                </a:lnTo>
                <a:cubicBezTo>
                  <a:pt x="46642" y="24318"/>
                  <a:pt x="46972" y="24753"/>
                  <a:pt x="46312" y="24872"/>
                </a:cubicBezTo>
                <a:cubicBezTo>
                  <a:pt x="45824" y="24925"/>
                  <a:pt x="45322" y="25136"/>
                  <a:pt x="44833" y="25255"/>
                </a:cubicBezTo>
                <a:cubicBezTo>
                  <a:pt x="44173" y="25743"/>
                  <a:pt x="43183" y="25968"/>
                  <a:pt x="43289" y="27064"/>
                </a:cubicBezTo>
                <a:cubicBezTo>
                  <a:pt x="43513" y="27288"/>
                  <a:pt x="43777" y="27565"/>
                  <a:pt x="44054" y="27777"/>
                </a:cubicBezTo>
                <a:cubicBezTo>
                  <a:pt x="44833" y="27671"/>
                  <a:pt x="45599" y="27565"/>
                  <a:pt x="46365" y="27513"/>
                </a:cubicBezTo>
                <a:cubicBezTo>
                  <a:pt x="46866" y="27288"/>
                  <a:pt x="47355" y="27182"/>
                  <a:pt x="47909" y="27182"/>
                </a:cubicBezTo>
                <a:lnTo>
                  <a:pt x="48345" y="27182"/>
                </a:lnTo>
                <a:cubicBezTo>
                  <a:pt x="48622" y="27116"/>
                  <a:pt x="48847" y="26958"/>
                  <a:pt x="49124" y="26958"/>
                </a:cubicBezTo>
                <a:cubicBezTo>
                  <a:pt x="49177" y="26958"/>
                  <a:pt x="49282" y="26958"/>
                  <a:pt x="49335" y="27011"/>
                </a:cubicBezTo>
                <a:cubicBezTo>
                  <a:pt x="49612" y="26958"/>
                  <a:pt x="49837" y="26958"/>
                  <a:pt x="50048" y="26958"/>
                </a:cubicBezTo>
                <a:cubicBezTo>
                  <a:pt x="50325" y="26958"/>
                  <a:pt x="50602" y="26958"/>
                  <a:pt x="50880" y="27116"/>
                </a:cubicBezTo>
                <a:cubicBezTo>
                  <a:pt x="51487" y="27011"/>
                  <a:pt x="52147" y="27011"/>
                  <a:pt x="52424" y="26245"/>
                </a:cubicBezTo>
                <a:cubicBezTo>
                  <a:pt x="52028" y="25532"/>
                  <a:pt x="51645" y="24806"/>
                  <a:pt x="51263" y="24093"/>
                </a:cubicBezTo>
                <a:cubicBezTo>
                  <a:pt x="51038" y="23658"/>
                  <a:pt x="50774" y="23275"/>
                  <a:pt x="50880" y="22720"/>
                </a:cubicBezTo>
                <a:cubicBezTo>
                  <a:pt x="50497" y="21902"/>
                  <a:pt x="50602" y="21017"/>
                  <a:pt x="50708" y="20133"/>
                </a:cubicBezTo>
                <a:lnTo>
                  <a:pt x="50708" y="19803"/>
                </a:lnTo>
                <a:cubicBezTo>
                  <a:pt x="50602" y="19143"/>
                  <a:pt x="50985" y="18271"/>
                  <a:pt x="50167" y="17822"/>
                </a:cubicBezTo>
                <a:cubicBezTo>
                  <a:pt x="50114" y="17822"/>
                  <a:pt x="49995" y="17770"/>
                  <a:pt x="49890" y="17770"/>
                </a:cubicBezTo>
                <a:cubicBezTo>
                  <a:pt x="48728" y="18377"/>
                  <a:pt x="48899" y="19526"/>
                  <a:pt x="48794" y="20582"/>
                </a:cubicBezTo>
                <a:cubicBezTo>
                  <a:pt x="48728" y="21242"/>
                  <a:pt x="48728" y="21836"/>
                  <a:pt x="48675" y="22562"/>
                </a:cubicBezTo>
                <a:cubicBezTo>
                  <a:pt x="48015" y="22166"/>
                  <a:pt x="47579" y="21730"/>
                  <a:pt x="47355" y="21123"/>
                </a:cubicBezTo>
                <a:lnTo>
                  <a:pt x="47249" y="21070"/>
                </a:lnTo>
                <a:lnTo>
                  <a:pt x="47249" y="20964"/>
                </a:lnTo>
                <a:cubicBezTo>
                  <a:pt x="44503" y="18377"/>
                  <a:pt x="41691" y="15789"/>
                  <a:pt x="38945" y="13149"/>
                </a:cubicBezTo>
                <a:cubicBezTo>
                  <a:pt x="38774" y="13043"/>
                  <a:pt x="38668" y="12991"/>
                  <a:pt x="38563" y="12872"/>
                </a:cubicBezTo>
                <a:cubicBezTo>
                  <a:pt x="37295" y="11935"/>
                  <a:pt x="36028" y="11010"/>
                  <a:pt x="34813" y="10126"/>
                </a:cubicBezTo>
                <a:cubicBezTo>
                  <a:pt x="34655" y="10020"/>
                  <a:pt x="34536" y="9901"/>
                  <a:pt x="34430" y="9849"/>
                </a:cubicBezTo>
                <a:cubicBezTo>
                  <a:pt x="33770" y="9690"/>
                  <a:pt x="33335" y="9189"/>
                  <a:pt x="32780" y="8753"/>
                </a:cubicBezTo>
                <a:lnTo>
                  <a:pt x="32833" y="8753"/>
                </a:lnTo>
                <a:lnTo>
                  <a:pt x="29374" y="6773"/>
                </a:lnTo>
                <a:cubicBezTo>
                  <a:pt x="28661" y="6548"/>
                  <a:pt x="28001" y="6218"/>
                  <a:pt x="27394" y="5783"/>
                </a:cubicBezTo>
                <a:cubicBezTo>
                  <a:pt x="26787" y="5611"/>
                  <a:pt x="26179" y="5334"/>
                  <a:pt x="25691" y="4898"/>
                </a:cubicBezTo>
                <a:cubicBezTo>
                  <a:pt x="24754" y="4621"/>
                  <a:pt x="23869" y="4344"/>
                  <a:pt x="23051" y="3750"/>
                </a:cubicBezTo>
                <a:cubicBezTo>
                  <a:pt x="22879" y="3684"/>
                  <a:pt x="22721" y="3631"/>
                  <a:pt x="22496" y="3631"/>
                </a:cubicBezTo>
                <a:cubicBezTo>
                  <a:pt x="21836" y="3472"/>
                  <a:pt x="21123" y="3353"/>
                  <a:pt x="20569" y="2918"/>
                </a:cubicBezTo>
                <a:cubicBezTo>
                  <a:pt x="18641" y="2363"/>
                  <a:pt x="16714" y="1875"/>
                  <a:pt x="14800" y="1320"/>
                </a:cubicBezTo>
                <a:cubicBezTo>
                  <a:pt x="12925" y="938"/>
                  <a:pt x="10998" y="779"/>
                  <a:pt x="9189" y="119"/>
                </a:cubicBezTo>
                <a:cubicBezTo>
                  <a:pt x="8687" y="53"/>
                  <a:pt x="8199" y="53"/>
                  <a:pt x="7697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Picture 2" descr="Ball of yarns and knitting needles">
            <a:extLst>
              <a:ext uri="{FF2B5EF4-FFF2-40B4-BE49-F238E27FC236}">
                <a16:creationId xmlns:a16="http://schemas.microsoft.com/office/drawing/2014/main" id="{1FDFB532-4E1E-E0F8-BF32-0750EF90E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5" b="91842" l="9994" r="93035">
                        <a14:foregroundMark x1="24531" y1="10097" x2="36826" y2="5695"/>
                        <a14:foregroundMark x1="36826" y1="5695" x2="31799" y2="8199"/>
                        <a14:foregroundMark x1="70806" y1="21971" x2="63113" y2="47254"/>
                        <a14:foregroundMark x1="93035" y1="31381" x2="79709" y2="41599"/>
                        <a14:foregroundMark x1="22714" y1="91599" x2="45548" y2="71931"/>
                        <a14:foregroundMark x1="68807" y1="69346" x2="74016" y2="63449"/>
                        <a14:backgroundMark x1="57904" y1="16276" x2="58692" y2="42811"/>
                        <a14:backgroundMark x1="55239" y1="39055" x2="61538" y2="42811"/>
                        <a14:backgroundMark x1="74864" y1="47819" x2="78619" y2="61672"/>
                        <a14:backgroundMark x1="78619" y1="61672" x2="74016" y2="71607"/>
                        <a14:backgroundMark x1="74016" y1="71607" x2="82919" y2="70153"/>
                        <a14:backgroundMark x1="54452" y1="83078" x2="60690" y2="74111"/>
                        <a14:backgroundMark x1="60690" y1="74111" x2="59721" y2="83683"/>
                        <a14:backgroundMark x1="59721" y1="83683" x2="57480" y2="84733"/>
                        <a14:backgroundMark x1="63113" y1="82149" x2="59903" y2="75969"/>
                        <a14:backgroundMark x1="69505" y1="81636" x2="70079" y2="82108"/>
                        <a14:backgroundMark x1="61296" y1="74879" x2="67990" y2="80389"/>
                        <a14:backgroundMark x1="66905" y1="82395" x2="60690" y2="82956"/>
                        <a14:backgroundMark x1="70079" y1="82108" x2="69207" y2="82187"/>
                        <a14:backgroundMark x1="67808" y1="80725" x2="63113" y2="83643"/>
                        <a14:backgroundMark x1="72017" y1="78110" x2="71108" y2="78675"/>
                        <a14:backgroundMark x1="71740" y1="77506" x2="74016" y2="78918"/>
                        <a14:backgroundMark x1="77044" y1="82431" x2="60933" y2="86551"/>
                        <a14:backgroundMark x1="60933" y1="86551" x2="79830" y2="85137"/>
                        <a14:backgroundMark x1="79830" y1="85137" x2="80497" y2="84855"/>
                        <a14:backgroundMark x1="66566" y1="90388" x2="66566" y2="88772"/>
                        <a14:backgroundMark x1="65173" y1="89701" x2="79285" y2="86349"/>
                        <a14:backgroundMark x1="68383" y1="89176" x2="75469" y2="88086"/>
                        <a14:backgroundMark x1="53846" y1="41195" x2="55058" y2="45517"/>
                        <a14:backgroundMark x1="68201" y1="73263" x2="76075" y2="81947"/>
                        <a14:backgroundMark x1="76075" y1="81947" x2="60569" y2="86349"/>
                        <a14:backgroundMark x1="60569" y1="86349" x2="76863" y2="89943"/>
                        <a14:backgroundMark x1="76863" y1="89943" x2="68988" y2="80412"/>
                        <a14:backgroundMark x1="68988" y1="80412" x2="72017" y2="75283"/>
                        <a14:backgroundMark x1="57299" y1="19265" x2="50939" y2="28029"/>
                        <a14:backgroundMark x1="50939" y1="28029" x2="57480" y2="23708"/>
                        <a14:backgroundMark x1="62932" y1="85137" x2="68383" y2="82027"/>
                        <a14:backgroundMark x1="68383" y1="81220" x2="61902" y2="89459"/>
                        <a14:backgroundMark x1="61902" y1="89459" x2="75954" y2="88974"/>
                        <a14:backgroundMark x1="75954" y1="88974" x2="84131" y2="85258"/>
                        <a14:backgroundMark x1="60085" y1="91599" x2="74440" y2="90792"/>
                        <a14:backgroundMark x1="67595" y1="90792" x2="81466" y2="85541"/>
                        <a14:backgroundMark x1="81466" y1="85541" x2="83101" y2="84330"/>
                        <a14:backgroundMark x1="61720" y1="84976" x2="64143" y2="83926"/>
                        <a14:backgroundMark x1="69412" y1="80250" x2="68201" y2="84855"/>
                        <a14:backgroundMark x1="67595" y1="87157" x2="75651" y2="89297"/>
                        <a14:backgroundMark x1="72441" y1="91034" x2="83767" y2="84330"/>
                        <a14:backgroundMark x1="76681" y1="89176" x2="83949" y2="84451"/>
                        <a14:backgroundMark x1="53846" y1="43901" x2="54270" y2="46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73" y="124691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476280" y="476280"/>
            <a:ext cx="228564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02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76280" y="1428840"/>
            <a:ext cx="361908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8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Състав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и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подготовка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на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 Black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</a:rPr>
              <a:t>корпуса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Picture 2" descr="Close up of person knitting">
            <a:extLst>
              <a:ext uri="{FF2B5EF4-FFF2-40B4-BE49-F238E27FC236}">
                <a16:creationId xmlns:a16="http://schemas.microsoft.com/office/drawing/2014/main" id="{0DAF189B-E3D9-4F65-58B2-15B1AF62A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60" y="0"/>
            <a:ext cx="34222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57160" y="935183"/>
            <a:ext cx="7429320" cy="128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Структурирани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метаданни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чрез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API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от</a:t>
            </a:r>
            <a:r>
              <a:rPr lang="en-US" sz="2800" b="1" u="none" strike="noStrike" dirty="0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 </a:t>
            </a:r>
            <a:r>
              <a:rPr lang="en-US" sz="2800" b="1" u="none" strike="noStrike" dirty="0" err="1">
                <a:solidFill>
                  <a:schemeClr val="dk1"/>
                </a:solidFill>
                <a:effectLst/>
                <a:uFillTx/>
                <a:latin typeface="Raleway Black"/>
                <a:ea typeface="Raleway Black"/>
              </a:rPr>
              <a:t>Ravelry</a:t>
            </a:r>
            <a:endParaRPr lang="fr-FR" sz="28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857160" y="2389909"/>
            <a:ext cx="7429320" cy="145472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lstStyle/>
          <a:p>
            <a:pPr indent="0"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корпуса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използват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метаданни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извлечени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чрез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официално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API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Ravelry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–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една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от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най-големите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платформи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за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схеми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осигуряваща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богата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и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структурирана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r>
              <a:rPr lang="en-US" sz="2000" b="0" u="none" strike="noStrike" dirty="0" err="1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информация</a:t>
            </a: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1" name="Google Shape;317;p40"/>
          <p:cNvSpPr/>
          <p:nvPr/>
        </p:nvSpPr>
        <p:spPr>
          <a:xfrm>
            <a:off x="935280" y="2350129"/>
            <a:ext cx="7273080" cy="79560"/>
          </a:xfrm>
          <a:custGeom>
            <a:avLst/>
            <a:gdLst>
              <a:gd name="textAreaLeft" fmla="*/ 0 w 7273080"/>
              <a:gd name="textAreaRight" fmla="*/ 7273440 w 7273080"/>
              <a:gd name="textAreaTop" fmla="*/ 0 h 79560"/>
              <a:gd name="textAreaBottom" fmla="*/ 79920 h 79560"/>
            </a:gdLst>
            <a:ahLst/>
            <a:cxnLst/>
            <a:rect l="textAreaLeft" t="textAreaTop" r="textAreaRight" b="textAreaBottom"/>
            <a:pathLst>
              <a:path w="2928" h="86">
                <a:moveTo>
                  <a:pt x="144" y="86"/>
                </a:moveTo>
                <a:cubicBezTo>
                  <a:pt x="99" y="86"/>
                  <a:pt x="53" y="86"/>
                  <a:pt x="8" y="86"/>
                </a:cubicBezTo>
                <a:cubicBezTo>
                  <a:pt x="3" y="86"/>
                  <a:pt x="0" y="83"/>
                  <a:pt x="0" y="78"/>
                </a:cubicBezTo>
                <a:cubicBezTo>
                  <a:pt x="0" y="74"/>
                  <a:pt x="4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53" y="70"/>
                  <a:pt x="99" y="70"/>
                  <a:pt x="144" y="70"/>
                </a:cubicBezTo>
                <a:cubicBezTo>
                  <a:pt x="1066" y="70"/>
                  <a:pt x="1999" y="47"/>
                  <a:pt x="2919" y="0"/>
                </a:cubicBezTo>
                <a:cubicBezTo>
                  <a:pt x="2924" y="0"/>
                  <a:pt x="2927" y="3"/>
                  <a:pt x="2928" y="8"/>
                </a:cubicBezTo>
                <a:cubicBezTo>
                  <a:pt x="2928" y="12"/>
                  <a:pt x="2925" y="16"/>
                  <a:pt x="2920" y="16"/>
                </a:cubicBezTo>
                <a:cubicBezTo>
                  <a:pt x="2000" y="63"/>
                  <a:pt x="1067" y="86"/>
                  <a:pt x="144" y="86"/>
                </a:cubicBezTo>
                <a:close/>
              </a:path>
            </a:pathLst>
          </a:custGeom>
          <a:solidFill>
            <a:schemeClr val="dk2"/>
          </a:solidFill>
          <a:ln w="9525">
            <a:solidFill>
              <a:srgbClr val="495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/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500" b="1" u="none" strike="noStrike">
                <a:solidFill>
                  <a:schemeClr val="dk1"/>
                </a:solidFill>
                <a:effectLst/>
                <a:uFillTx/>
                <a:latin typeface="Raleway Black"/>
              </a:rPr>
              <a:t>Уеб scraping от Drops и текстова нормализация</a:t>
            </a:r>
            <a:endParaRPr lang="en-US" sz="35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Допълнително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извършва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уеб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скрепинг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схеми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от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сайта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Drops с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последваща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текстова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обработка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–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нормализация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,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елиминиране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шум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и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стандартизиране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на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текстовете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за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по-ефективна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работа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 с </a:t>
            </a:r>
            <a:r>
              <a:rPr lang="en-US" b="0" u="none" strike="noStrike" dirty="0" err="1">
                <a:solidFill>
                  <a:schemeClr val="dk1"/>
                </a:solidFill>
                <a:effectLst/>
                <a:uFillTx/>
                <a:latin typeface="Archivo"/>
              </a:rPr>
              <a:t>данните</a:t>
            </a:r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Archivo"/>
              </a:rPr>
              <a:t>.</a:t>
            </a:r>
            <a:endParaRPr lang="en-US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igins of Urban Legends by Slidesgo">
  <a:themeElements>
    <a:clrScheme name="Simple Light">
      <a:dk1>
        <a:srgbClr val="191919"/>
      </a:dk1>
      <a:lt1>
        <a:srgbClr val="FFFFFF"/>
      </a:lt1>
      <a:dk2>
        <a:srgbClr val="495CFF"/>
      </a:dk2>
      <a:lt2>
        <a:srgbClr val="FFB4E7"/>
      </a:lt2>
      <a:accent1>
        <a:srgbClr val="FF7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628</Words>
  <Application>Microsoft Office PowerPoint</Application>
  <PresentationFormat>On-screen Show (16:9)</PresentationFormat>
  <Paragraphs>46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Archivo</vt:lpstr>
      <vt:lpstr>Arial</vt:lpstr>
      <vt:lpstr>Calibri</vt:lpstr>
      <vt:lpstr>OpenSymbol</vt:lpstr>
      <vt:lpstr>Raleway Black</vt:lpstr>
      <vt:lpstr>Symbol</vt:lpstr>
      <vt:lpstr>Wingdings</vt:lpstr>
      <vt:lpstr>Origins of Urban Legends by Slidesgo</vt:lpstr>
      <vt:lpstr>Microsoft Excel Worksheet</vt:lpstr>
      <vt:lpstr>Семантична търсачка за схеми за плетене</vt:lpstr>
      <vt:lpstr>Въведение</vt:lpstr>
      <vt:lpstr>Въведение и цел на проекта</vt:lpstr>
      <vt:lpstr>Домейн-специфична търсачка за схеми за плетене</vt:lpstr>
      <vt:lpstr>PowerPoint Presentation</vt:lpstr>
      <vt:lpstr>Мотивация и проблеми с налични платформи</vt:lpstr>
      <vt:lpstr>PowerPoint Presentation</vt:lpstr>
      <vt:lpstr>Структурирани метаданни чрез API от Ravelry</vt:lpstr>
      <vt:lpstr>PowerPoint Presentation</vt:lpstr>
      <vt:lpstr>PowerPoint Presentation</vt:lpstr>
      <vt:lpstr>Подходи за обработка на естествен език</vt:lpstr>
      <vt:lpstr>Токенизация, нормализация и лематизация</vt:lpstr>
      <vt:lpstr>PowerPoint Presentation</vt:lpstr>
      <vt:lpstr>Сегментиране и извличане на единици (прежда, бодове)</vt:lpstr>
      <vt:lpstr>Семантично търсене с sentence embeddings и FAISS</vt:lpstr>
      <vt:lpstr>PowerPoint Presentation</vt:lpstr>
      <vt:lpstr>PowerPoint Presentation</vt:lpstr>
      <vt:lpstr>PowerPoint Presentation</vt:lpstr>
      <vt:lpstr>Благодаря Ви за вниманието!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Slavcheva, Pamela (P.G.)</cp:lastModifiedBy>
  <cp:revision>1</cp:revision>
  <dcterms:modified xsi:type="dcterms:W3CDTF">2026-02-11T08:07:17Z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2026-02-11T07:32:47Z</dcterms:created>
  <dc:creator>Unknown Creator</dc:creator>
  <dc:description/>
  <dc:language>en-US</dc:language>
  <cp:lastModifiedBy>Unknown Creator</cp:lastModifiedBy>
  <dcterms:modified xsi:type="dcterms:W3CDTF">2026-02-11T07:32:47Z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